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11" r:id="rId2"/>
    <p:sldId id="485" r:id="rId3"/>
    <p:sldId id="490" r:id="rId4"/>
    <p:sldId id="491" r:id="rId5"/>
    <p:sldId id="498" r:id="rId6"/>
    <p:sldId id="493" r:id="rId7"/>
    <p:sldId id="495" r:id="rId8"/>
    <p:sldId id="486" r:id="rId9"/>
    <p:sldId id="496" r:id="rId10"/>
    <p:sldId id="494" r:id="rId11"/>
    <p:sldId id="497" r:id="rId12"/>
    <p:sldId id="508" r:id="rId13"/>
    <p:sldId id="487" r:id="rId14"/>
    <p:sldId id="489" r:id="rId15"/>
    <p:sldId id="492" r:id="rId16"/>
    <p:sldId id="474" r:id="rId17"/>
    <p:sldId id="475" r:id="rId18"/>
    <p:sldId id="500" r:id="rId19"/>
    <p:sldId id="476" r:id="rId20"/>
    <p:sldId id="477" r:id="rId21"/>
    <p:sldId id="504" r:id="rId22"/>
    <p:sldId id="509" r:id="rId23"/>
    <p:sldId id="478" r:id="rId24"/>
    <p:sldId id="479" r:id="rId25"/>
    <p:sldId id="501" r:id="rId26"/>
    <p:sldId id="505" r:id="rId27"/>
    <p:sldId id="499" r:id="rId28"/>
    <p:sldId id="481" r:id="rId29"/>
    <p:sldId id="506" r:id="rId30"/>
    <p:sldId id="507" r:id="rId31"/>
    <p:sldId id="484" r:id="rId32"/>
    <p:sldId id="482" r:id="rId33"/>
    <p:sldId id="510" r:id="rId34"/>
    <p:sldId id="483" r:id="rId35"/>
    <p:sldId id="503" r:id="rId36"/>
    <p:sldId id="47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A15"/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5728" autoAdjust="0"/>
  </p:normalViewPr>
  <p:slideViewPr>
    <p:cSldViewPr snapToObjects="1" showGuides="1">
      <p:cViewPr varScale="1">
        <p:scale>
          <a:sx n="81" d="100"/>
          <a:sy n="81" d="100"/>
        </p:scale>
        <p:origin x="-1752" y="-120"/>
      </p:cViewPr>
      <p:guideLst>
        <p:guide orient="horz" pos="911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9/28/15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Supporting</a:t>
            </a:r>
            <a:r>
              <a:rPr lang="en-US" baseline="0" dirty="0" smtClean="0"/>
              <a:t> quick visual queries across multiple variables in a scatter plot is supported by encoding one as color and the other as shape.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Marks can operate for</a:t>
            </a:r>
            <a:r>
              <a:rPr lang="en-US" baseline="0" dirty="0" smtClean="0"/>
              <a:t> items, or for links / connections. </a:t>
            </a:r>
            <a:endParaRPr lang="en-US" dirty="0" smtClean="0"/>
          </a:p>
          <a:p>
            <a:r>
              <a:rPr lang="en-US" dirty="0" smtClean="0"/>
              <a:t>Identity (what) </a:t>
            </a:r>
            <a:r>
              <a:rPr lang="en-US" dirty="0" smtClean="0">
                <a:sym typeface="Wingdings"/>
              </a:rPr>
              <a:t> shapes, hue</a:t>
            </a:r>
            <a:r>
              <a:rPr lang="en-US" baseline="0" dirty="0" smtClean="0"/>
              <a:t> vs. magnitude (how big) channels -&gt; size, area,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3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r>
              <a:rPr lang="en-US" baseline="0" dirty="0" smtClean="0"/>
              <a:t> position is very important.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Perceive some of these with diff levels of accuracy.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that something like color, while it’s very good for marking identity, is very weak when marking magnitude.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 user</a:t>
            </a:r>
            <a:r>
              <a:rPr lang="en-US" baseline="0" dirty="0" smtClean="0"/>
              <a:t> to find the highest level of diabetes in this map, don’t use a map – use a bar chart. It’s a more effective encoding for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5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 length, </a:t>
            </a:r>
            <a:r>
              <a:rPr lang="en-US" dirty="0" err="1" smtClean="0"/>
              <a:t>vs</a:t>
            </a:r>
            <a:r>
              <a:rPr lang="en-US" dirty="0" smtClean="0"/>
              <a:t> size, </a:t>
            </a:r>
            <a:r>
              <a:rPr lang="en-US" dirty="0" err="1" smtClean="0"/>
              <a:t>vs</a:t>
            </a:r>
            <a:r>
              <a:rPr lang="en-US" dirty="0" smtClean="0"/>
              <a:t> color saturation.</a:t>
            </a:r>
            <a:r>
              <a:rPr lang="en-US" baseline="0" dirty="0" smtClean="0"/>
              <a:t> Which is best?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consider the *discriminability* of a channel … how many different bins are available for a channel. If you have more values than can be effectively encoded you need to reconsider the channel.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9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Rod cells are for night vision; cone are for day</a:t>
            </a:r>
          </a:p>
          <a:p>
            <a:endParaRPr lang="en-US" dirty="0" smtClean="0"/>
          </a:p>
          <a:p>
            <a:r>
              <a:rPr lang="en-US" dirty="0" smtClean="0"/>
              <a:t>Because</a:t>
            </a:r>
            <a:r>
              <a:rPr lang="en-US" baseline="0" dirty="0" smtClean="0"/>
              <a:t> of the few blue receptors we have blue is not a great color to use for details on a dark background (low luminance contrast, and few blue receptors)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3 channels, including the luminance (B/W) channel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4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B are the same color, but they look different depending on the surrounding colors. Yet another reason not to introduce</a:t>
            </a:r>
            <a:r>
              <a:rPr lang="en-US" baseline="0" dirty="0" smtClean="0"/>
              <a:t> visual effects like shadows.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Eye is better at determining relative rather than absolute amounts</a:t>
            </a:r>
            <a:r>
              <a:rPr lang="en-US" baseline="0" dirty="0" smtClean="0"/>
              <a:t> of light.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different objects of the same color in a table or graph to look the same, make sure that the background—the color that surrounds them—is consistent.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3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sensitive to dark gray differences than light differences, but the background matters. With a light background</a:t>
            </a:r>
            <a:r>
              <a:rPr lang="en-US" baseline="0" dirty="0" smtClean="0"/>
              <a:t> our sensitivity is increased to differences near white.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looks different depending on what colors it’s next to. </a:t>
            </a:r>
          </a:p>
          <a:p>
            <a:endParaRPr lang="en-US" dirty="0" smtClean="0"/>
          </a:p>
          <a:p>
            <a:r>
              <a:rPr lang="en-US" dirty="0" smtClean="0"/>
              <a:t>We evaluate colors differently</a:t>
            </a:r>
            <a:r>
              <a:rPr lang="en-US" baseline="0" dirty="0" smtClean="0"/>
              <a:t> if they look like they’re in shadow, based on texture, surrounding colors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9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colors that have a strong signal on one of the color channels and a neutral</a:t>
            </a:r>
            <a:r>
              <a:rPr lang="en-US" baseline="0" dirty="0" smtClean="0"/>
              <a:t> signal on other two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4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baseline="0" dirty="0" smtClean="0"/>
              <a:t> study from Simons and Levine showing that change blindness can </a:t>
            </a:r>
            <a:r>
              <a:rPr lang="en-US" baseline="0" dirty="0" err="1" smtClean="0"/>
              <a:t>occurr</a:t>
            </a:r>
            <a:r>
              <a:rPr lang="en-US" baseline="0" dirty="0" smtClean="0"/>
              <a:t> out in the world. It points out a key weakness in the human visual system which is that when you are very focused on one thing, you may miss something else entirely.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Attention allocation is key to visual thinking: While we’re sensitive to changes in the focus of our attention, we are </a:t>
            </a:r>
            <a:r>
              <a:rPr lang="en-US" baseline="0" dirty="0" err="1" smtClean="0"/>
              <a:t>suprisingly</a:t>
            </a:r>
            <a:r>
              <a:rPr lang="en-US" baseline="0" dirty="0" smtClean="0"/>
              <a:t> blind to changes when attention is not engaged.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5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because we have unique colors does that mean we should make a bar chart that looks like this? NO! Differences in colors should correspond</a:t>
            </a:r>
            <a:r>
              <a:rPr lang="en-US" baseline="0" dirty="0" smtClean="0"/>
              <a:t> to differences in meaning. Sure the “identity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6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Gets the the discriminability</a:t>
            </a:r>
            <a:r>
              <a:rPr lang="en-US" baseline="0" dirty="0" smtClean="0"/>
              <a:t> idea … there are too many colors here to really discriminate effectively – they get </a:t>
            </a:r>
            <a:r>
              <a:rPr lang="en-US" baseline="0" dirty="0" err="1" smtClean="0"/>
              <a:t>aound</a:t>
            </a:r>
            <a:r>
              <a:rPr lang="en-US" baseline="0" dirty="0" smtClean="0"/>
              <a:t> this by labeling each line which is a little better, but this could be even better if spatially related groups had similar colors …or you mapped to a single hue the end value so you could see a ranking.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discriminability on the 2</a:t>
            </a:r>
            <a:r>
              <a:rPr lang="en-US" baseline="30000" dirty="0" smtClean="0"/>
              <a:t>nd</a:t>
            </a:r>
            <a:r>
              <a:rPr lang="en-US" dirty="0" smtClean="0"/>
              <a:t>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83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practically speaking .. </a:t>
            </a:r>
          </a:p>
          <a:p>
            <a:endParaRPr lang="en-US" dirty="0" smtClean="0"/>
          </a:p>
          <a:p>
            <a:r>
              <a:rPr lang="en-US" dirty="0" smtClean="0"/>
              <a:t>Give a little demo, showing some different</a:t>
            </a:r>
            <a:r>
              <a:rPr lang="en-US" baseline="0" dirty="0" smtClean="0"/>
              <a:t> options including color blind safe etc.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show another example: https://</a:t>
            </a:r>
            <a:r>
              <a:rPr lang="en-US" baseline="0" dirty="0" err="1" smtClean="0"/>
              <a:t>color.adobe.com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30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also discuss design principles that help us organize space for easy perception. This is helpful for thinking through chart design and the use of space like layouts. </a:t>
            </a:r>
          </a:p>
          <a:p>
            <a:endParaRPr lang="en-US" dirty="0" smtClean="0"/>
          </a:p>
          <a:p>
            <a:r>
              <a:rPr lang="en-US" dirty="0" smtClean="0"/>
              <a:t>Similarity: Objects are perceptually grouped if they are similar 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Proximity: objects close to each other form a group.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enclosure--surrounding a group of related elements with a visual element; in this example is over powers similarity AND proximity.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group together objects</a:t>
            </a:r>
            <a:r>
              <a:rPr lang="en-US" baseline="0" dirty="0" smtClean="0"/>
              <a:t> that have the same trend of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29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Connectedness</a:t>
            </a:r>
            <a:r>
              <a:rPr lang="en-US" baseline="0" dirty="0" smtClean="0"/>
              <a:t> is a powerful grouping principle that is stronger than proximity, color, size or shape.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see it in use in network visualizations.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14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0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acts of attention are what ware called “visual queries”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to figure out which kind of fruit imports is the largest we make a visual query to find the tallest bar, then find and read the label beneath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7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Metastability</a:t>
            </a:r>
            <a:r>
              <a:rPr lang="en-US" dirty="0" smtClean="0"/>
              <a:t> – the </a:t>
            </a:r>
            <a:r>
              <a:rPr lang="en-US" dirty="0" err="1" smtClean="0"/>
              <a:t>organze</a:t>
            </a:r>
            <a:r>
              <a:rPr lang="en-US" dirty="0" smtClean="0"/>
              <a:t> and pink you can read as a horizontal or vertical bar chart.</a:t>
            </a:r>
          </a:p>
          <a:p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reg</a:t>
            </a:r>
            <a:r>
              <a:rPr lang="en-US" dirty="0" smtClean="0"/>
              <a:t> / gray we use color to signal the for and background. </a:t>
            </a:r>
          </a:p>
          <a:p>
            <a:endParaRPr lang="en-US" dirty="0" smtClean="0"/>
          </a:p>
          <a:p>
            <a:r>
              <a:rPr lang="en-US" dirty="0" smtClean="0"/>
              <a:t>Figure</a:t>
            </a:r>
            <a:r>
              <a:rPr lang="en-US" baseline="0" dirty="0" smtClean="0"/>
              <a:t> ground is the tendency to separate figures from their background.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20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practice analyzing</a:t>
            </a:r>
            <a:r>
              <a:rPr lang="en-US" baseline="0" dirty="0" smtClean="0"/>
              <a:t> a visualization to extract all of the data mappings that have been used. Get with a partner and load this guy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data mapped to? Have they used color effectively? What about gestalt laws?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Pub type shapes,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scimaps.org</a:t>
            </a:r>
            <a:r>
              <a:rPr lang="en-US" dirty="0" smtClean="0"/>
              <a:t>/maps/map/finding_research_lit_126/detail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99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Vision varies across the visual field. We can only see things at high resolution at the center</a:t>
            </a:r>
            <a:r>
              <a:rPr lang="en-US" baseline="0" dirty="0" smtClean="0"/>
              <a:t> of our visual field.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Outside of the </a:t>
            </a:r>
            <a:r>
              <a:rPr lang="en-US" baseline="0" dirty="0" err="1" smtClean="0"/>
              <a:t>parafovea</a:t>
            </a:r>
            <a:r>
              <a:rPr lang="en-US" baseline="0" dirty="0" smtClean="0"/>
              <a:t> the retina only has rods, which means no color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Flashlight metaphor of searching in a dark room. Cells at the edge of field have lower resolution, so you have to move your eye to see the details there.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the design implications: don’t distract someone with motion in your </a:t>
            </a:r>
            <a:r>
              <a:rPr lang="en-US" baseline="0" dirty="0" err="1" smtClean="0"/>
              <a:t>vis</a:t>
            </a:r>
            <a:r>
              <a:rPr lang="en-US" baseline="0" dirty="0" smtClean="0"/>
              <a:t> unless you really need/want them to look at something. Blinking can get annoying.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Orienting response – as things emerge into visual field we notice them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 would argue that storytelling is also about directing attention and revealing information in patterns. Visual storytelling is a series of authored visual queries that you want someone to make. That the juxtaposition, or pattern of visual queries builds towards something greater.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that visual features can be distracting from a goal,</a:t>
            </a:r>
            <a:r>
              <a:rPr lang="en-US" baseline="0" dirty="0" smtClean="0"/>
              <a:t> this can also be pleasurable.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if we re-encode so that the visual query is supported better it’s much more </a:t>
            </a:r>
            <a:r>
              <a:rPr lang="en-US" baseline="0" dirty="0" err="1" smtClean="0"/>
              <a:t>efficienct</a:t>
            </a:r>
            <a:r>
              <a:rPr lang="en-US" baseline="0" dirty="0" smtClean="0"/>
              <a:t> to find </a:t>
            </a:r>
            <a:r>
              <a:rPr lang="en-US" baseline="0" dirty="0" err="1" smtClean="0"/>
              <a:t>waldo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has some more examples of animated distractors.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6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c.ncsu.edu/faculty/healey/PP/index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SxSQsspiQ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eeks.github.io/gestaltdataviz/section2.html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cimaps.org/maps/map/finding_research_lit_126/detail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society/ng-interactive/2015/feb/05/-sp-watch-how-measles-outbreak-spreads-when-kids-get-vaccinate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96999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Visual Perception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And Design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0" y="1092199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914400"/>
            <a:ext cx="5860752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www.csc.ncsu.edu</a:t>
            </a:r>
            <a:r>
              <a:rPr lang="en-US" sz="1200" dirty="0">
                <a:latin typeface="Helvetica"/>
                <a:cs typeface="Helvetica"/>
              </a:rPr>
              <a:t>/faculty/</a:t>
            </a:r>
            <a:r>
              <a:rPr lang="en-US" sz="1200" dirty="0" err="1">
                <a:latin typeface="Helvetica"/>
                <a:cs typeface="Helvetica"/>
              </a:rPr>
              <a:t>healey</a:t>
            </a:r>
            <a:r>
              <a:rPr lang="en-US" sz="1200" dirty="0">
                <a:latin typeface="Helvetica"/>
                <a:cs typeface="Helvetica"/>
              </a:rPr>
              <a:t>/PP/</a:t>
            </a:r>
            <a:r>
              <a:rPr lang="en-US" sz="1200" dirty="0" err="1">
                <a:latin typeface="Helvetica"/>
                <a:cs typeface="Helvetica"/>
              </a:rPr>
              <a:t>index.html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251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Contrast to surroundings is important</a:t>
            </a:r>
          </a:p>
          <a:p>
            <a:pPr lvl="1"/>
            <a:r>
              <a:rPr lang="en-US" dirty="0" smtClean="0"/>
              <a:t>Color, size, curvature, movement</a:t>
            </a:r>
          </a:p>
          <a:p>
            <a:pPr lvl="1"/>
            <a:endParaRPr lang="en-US" dirty="0"/>
          </a:p>
          <a:p>
            <a:r>
              <a:rPr lang="en-US" dirty="0" smtClean="0"/>
              <a:t>Utilizing multiple channels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36900"/>
            <a:ext cx="4527109" cy="34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Marks and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49800"/>
          </a:xfrm>
        </p:spPr>
        <p:txBody>
          <a:bodyPr/>
          <a:lstStyle/>
          <a:p>
            <a:r>
              <a:rPr lang="en-US" dirty="0" smtClean="0"/>
              <a:t>Marks: Graphical elements</a:t>
            </a:r>
          </a:p>
          <a:p>
            <a:pPr lvl="1"/>
            <a:r>
              <a:rPr lang="en-US" dirty="0" smtClean="0"/>
              <a:t>Points, lines, areas, 3D volumes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Channels: Control visual appearance of marks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4876800" cy="865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581400"/>
            <a:ext cx="4751955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968408"/>
            <a:ext cx="3086411" cy="8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Effectiveness</a:t>
            </a:r>
            <a:endParaRPr lang="en-US" dirty="0"/>
          </a:p>
        </p:txBody>
      </p:sp>
      <p:pic>
        <p:nvPicPr>
          <p:cNvPr id="6" name="Picture 5" descr="effectiven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20"/>
            <a:ext cx="9144000" cy="5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for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6566"/>
            <a:ext cx="3678210" cy="3818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1756566"/>
            <a:ext cx="4876800" cy="38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for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066800"/>
            <a:ext cx="6108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3962400" cy="4749800"/>
          </a:xfrm>
        </p:spPr>
        <p:txBody>
          <a:bodyPr/>
          <a:lstStyle/>
          <a:p>
            <a:r>
              <a:rPr lang="en-US" dirty="0" smtClean="0"/>
              <a:t>EM Spectrum</a:t>
            </a:r>
          </a:p>
          <a:p>
            <a:endParaRPr lang="en-US" dirty="0" smtClean="0"/>
          </a:p>
          <a:p>
            <a:r>
              <a:rPr lang="en-US" dirty="0" smtClean="0"/>
              <a:t>Rod </a:t>
            </a:r>
            <a:r>
              <a:rPr lang="en-US" dirty="0" err="1" smtClean="0"/>
              <a:t>vs</a:t>
            </a:r>
            <a:r>
              <a:rPr lang="en-US" dirty="0" smtClean="0"/>
              <a:t> Cone cells</a:t>
            </a:r>
          </a:p>
          <a:p>
            <a:pPr lvl="1"/>
            <a:r>
              <a:rPr lang="en-US" dirty="0" smtClean="0"/>
              <a:t>3 types of cones with diff sensitivities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05200"/>
            <a:ext cx="2840789" cy="2590800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52"/>
          <a:stretch/>
        </p:blipFill>
        <p:spPr>
          <a:xfrm>
            <a:off x="4572000" y="1206500"/>
            <a:ext cx="400728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3" y="2141150"/>
            <a:ext cx="7555782" cy="3830258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8800"/>
            <a:ext cx="805678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Luminance non-linearity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032000"/>
            <a:ext cx="7569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199" y="1446213"/>
            <a:ext cx="7772257" cy="493797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7315343" y="3505200"/>
            <a:ext cx="685657" cy="670769"/>
          </a:xfrm>
          <a:prstGeom prst="rect">
            <a:avLst/>
          </a:prstGeom>
          <a:solidFill>
            <a:srgbClr val="B54A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1676399" y="3505200"/>
            <a:ext cx="685657" cy="670769"/>
          </a:xfrm>
          <a:prstGeom prst="rect">
            <a:avLst/>
          </a:prstGeom>
          <a:solidFill>
            <a:srgbClr val="B54A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4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9536"/>
          <a:stretch/>
        </p:blipFill>
        <p:spPr>
          <a:xfrm>
            <a:off x="546100" y="1524000"/>
            <a:ext cx="8102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Hues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commonly used color words regardless of language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3099" y="3582376"/>
            <a:ext cx="797088" cy="79708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2531" y="3581400"/>
            <a:ext cx="797088" cy="797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2343" y="3581400"/>
            <a:ext cx="797088" cy="797088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787" y="3581400"/>
            <a:ext cx="797088" cy="797088"/>
          </a:xfrm>
          <a:prstGeom prst="rect">
            <a:avLst/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65810" y="3581400"/>
            <a:ext cx="797088" cy="7970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27712" y="3581400"/>
            <a:ext cx="797088" cy="797088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Advice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536700"/>
            <a:ext cx="6946900" cy="3949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00800"/>
            <a:ext cx="8051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www.perceptualedge.com</a:t>
            </a:r>
            <a:r>
              <a:rPr lang="en-US" sz="1200" dirty="0">
                <a:latin typeface="Helvetica"/>
                <a:cs typeface="Helvetica"/>
              </a:rPr>
              <a:t>/articles/</a:t>
            </a:r>
            <a:r>
              <a:rPr lang="en-US" sz="1200" dirty="0" err="1">
                <a:latin typeface="Helvetica"/>
                <a:cs typeface="Helvetica"/>
              </a:rPr>
              <a:t>visual_business_intelligence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rules_for_using_color.pdf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1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Advice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217"/>
            <a:ext cx="9144000" cy="52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Blindness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~8.0 % of men and 0.5% of women are color blind</a:t>
            </a:r>
          </a:p>
          <a:p>
            <a:endParaRPr lang="en-US" dirty="0" smtClean="0"/>
          </a:p>
          <a:p>
            <a:r>
              <a:rPr lang="en-US" dirty="0" smtClean="0"/>
              <a:t>Red-Green most common</a:t>
            </a:r>
          </a:p>
          <a:p>
            <a:pPr lvl="1"/>
            <a:r>
              <a:rPr lang="en-US" dirty="0" smtClean="0"/>
              <a:t>There are different sub-types, commonly only 2 color channels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3" y="3822700"/>
            <a:ext cx="2321327" cy="2273300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051300"/>
            <a:ext cx="5676900" cy="1901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39" y="4051300"/>
            <a:ext cx="5668561" cy="19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distinctive colors, but only use colors that correspond to differences in meaning</a:t>
            </a:r>
          </a:p>
          <a:p>
            <a:endParaRPr lang="en-US" dirty="0" smtClean="0"/>
          </a:p>
          <a:p>
            <a:r>
              <a:rPr lang="en-US" dirty="0" smtClean="0"/>
              <a:t>Avoid color pairs that color blind people will be unable to differentiate</a:t>
            </a:r>
          </a:p>
          <a:p>
            <a:endParaRPr lang="en-US" dirty="0" smtClean="0"/>
          </a:p>
          <a:p>
            <a:r>
              <a:rPr lang="en-US" dirty="0" smtClean="0"/>
              <a:t>Make color redundant with other cues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Design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r>
              <a:rPr lang="en-US" dirty="0" smtClean="0"/>
              <a:t>To show detail info (</a:t>
            </a:r>
            <a:r>
              <a:rPr lang="en-US" dirty="0" err="1" smtClean="0"/>
              <a:t>inc.</a:t>
            </a:r>
            <a:r>
              <a:rPr lang="en-US" dirty="0" smtClean="0"/>
              <a:t> small text), make sure to have luminance contrast</a:t>
            </a:r>
          </a:p>
          <a:p>
            <a:pPr lvl="1"/>
            <a:r>
              <a:rPr lang="en-US" dirty="0" smtClean="0"/>
              <a:t>Color differences harder to see</a:t>
            </a:r>
          </a:p>
          <a:p>
            <a:endParaRPr lang="en-US" dirty="0"/>
          </a:p>
          <a:p>
            <a:r>
              <a:rPr lang="en-US" dirty="0" smtClean="0"/>
              <a:t>Use unique named colors first, followed by other familiar colors </a:t>
            </a:r>
          </a:p>
          <a:p>
            <a:pPr lvl="1"/>
            <a:r>
              <a:rPr lang="en-US" dirty="0" smtClean="0"/>
              <a:t>6-12 is range, then they become </a:t>
            </a:r>
            <a:r>
              <a:rPr lang="en-US" dirty="0" err="1" smtClean="0"/>
              <a:t>undifferentiable</a:t>
            </a:r>
            <a:r>
              <a:rPr lang="en-US" dirty="0" smtClean="0"/>
              <a:t> with context</a:t>
            </a:r>
          </a:p>
          <a:p>
            <a:pPr lvl="1"/>
            <a:endParaRPr lang="en-US" dirty="0"/>
          </a:p>
          <a:p>
            <a:r>
              <a:rPr lang="en-US" dirty="0" smtClean="0"/>
              <a:t>Keep background colors low in saturation</a:t>
            </a:r>
          </a:p>
          <a:p>
            <a:pPr lvl="1"/>
            <a:r>
              <a:rPr lang="en-US" dirty="0" smtClean="0"/>
              <a:t>Distorts perceived color of small symbols less</a:t>
            </a:r>
          </a:p>
          <a:p>
            <a:pPr lvl="1"/>
            <a:endParaRPr lang="en-US" dirty="0"/>
          </a:p>
          <a:p>
            <a:r>
              <a:rPr lang="en-US" b="0" dirty="0" smtClean="0"/>
              <a:t>When </a:t>
            </a:r>
            <a:r>
              <a:rPr lang="en-US" b="0" dirty="0" smtClean="0">
                <a:solidFill>
                  <a:srgbClr val="B9DCE6"/>
                </a:solidFill>
              </a:rPr>
              <a:t>highlighting</a:t>
            </a:r>
            <a:r>
              <a:rPr lang="en-US" b="0" dirty="0" smtClean="0"/>
              <a:t>, maintain </a:t>
            </a:r>
            <a:r>
              <a:rPr lang="en-US" b="0" dirty="0" smtClean="0">
                <a:solidFill>
                  <a:srgbClr val="FF0000"/>
                </a:solidFill>
              </a:rPr>
              <a:t>luminance </a:t>
            </a:r>
            <a:r>
              <a:rPr lang="en-US" b="0" dirty="0" smtClean="0"/>
              <a:t>contrast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882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putting the following colors in order from “low” to “high”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66" y="2819400"/>
            <a:ext cx="43561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99" y="2841074"/>
            <a:ext cx="4229100" cy="283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2200" y="6400800"/>
            <a:ext cx="8051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www.perceptualedge.com</a:t>
            </a:r>
            <a:r>
              <a:rPr lang="en-US" sz="1200" dirty="0">
                <a:latin typeface="Helvetica"/>
                <a:cs typeface="Helvetica"/>
              </a:rPr>
              <a:t>/articles/</a:t>
            </a:r>
            <a:r>
              <a:rPr lang="en-US" sz="1200" dirty="0" err="1">
                <a:latin typeface="Helvetica"/>
                <a:cs typeface="Helvetica"/>
              </a:rPr>
              <a:t>visual_business_intelligence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rules_for_using_color.pdf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397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Color Schemes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514"/>
            <a:ext cx="914400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- Similarity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482" b="2693"/>
          <a:stretch/>
        </p:blipFill>
        <p:spPr>
          <a:xfrm>
            <a:off x="1677400" y="1197041"/>
            <a:ext cx="5695169" cy="517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/section1.html</a:t>
            </a:r>
          </a:p>
        </p:txBody>
      </p:sp>
    </p:spTree>
    <p:extLst>
      <p:ext uri="{BB962C8B-B14F-4D97-AF65-F5344CB8AC3E}">
        <p14:creationId xmlns:p14="http://schemas.microsoft.com/office/powerpoint/2010/main" val="29726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Proximity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066800"/>
            <a:ext cx="6197600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7154"/>
          <a:stretch/>
        </p:blipFill>
        <p:spPr>
          <a:xfrm>
            <a:off x="2362200" y="2057400"/>
            <a:ext cx="4343400" cy="31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“Visual thinking consists of a series of acts of attention, driving eye movements and tuning our pattern-finding circuits.”</a:t>
            </a:r>
          </a:p>
          <a:p>
            <a:pPr lvl="1" algn="r"/>
            <a:r>
              <a:rPr lang="en-US" dirty="0" smtClean="0"/>
              <a:t>-C. Ware</a:t>
            </a:r>
            <a:endParaRPr lang="en-US" dirty="0"/>
          </a:p>
        </p:txBody>
      </p:sp>
      <p:pic>
        <p:nvPicPr>
          <p:cNvPr id="4" name="Picture 3" descr="impor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b="5582"/>
          <a:stretch/>
        </p:blipFill>
        <p:spPr>
          <a:xfrm>
            <a:off x="2819400" y="3200400"/>
            <a:ext cx="3146553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5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Enclosure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66800"/>
            <a:ext cx="6159500" cy="518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1600200"/>
            <a:ext cx="49276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85" y="901700"/>
            <a:ext cx="5080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Common Fate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66800"/>
            <a:ext cx="6032500" cy="5245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0" y="6477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/section2.html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50"/>
          <a:stretch/>
        </p:blipFill>
        <p:spPr>
          <a:xfrm>
            <a:off x="1524000" y="1066800"/>
            <a:ext cx="6019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- Connectedness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8700"/>
            <a:ext cx="6096000" cy="529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16000"/>
            <a:ext cx="61722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Figure 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418"/>
          <a:stretch/>
        </p:blipFill>
        <p:spPr>
          <a:xfrm>
            <a:off x="2621955" y="990600"/>
            <a:ext cx="3686428" cy="56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838200"/>
            <a:ext cx="58547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Figure Ground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168400"/>
            <a:ext cx="4864100" cy="477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181100"/>
            <a:ext cx="4889500" cy="4762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0413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/section4.html</a:t>
            </a:r>
          </a:p>
        </p:txBody>
      </p:sp>
    </p:spTree>
    <p:extLst>
      <p:ext uri="{BB962C8B-B14F-4D97-AF65-F5344CB8AC3E}">
        <p14:creationId xmlns:p14="http://schemas.microsoft.com/office/powerpoint/2010/main" val="8765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 / Analysis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286000"/>
            <a:ext cx="5739044" cy="424969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749800"/>
          </a:xfrm>
        </p:spPr>
        <p:txBody>
          <a:bodyPr/>
          <a:lstStyle/>
          <a:p>
            <a:pPr lvl="1"/>
            <a:r>
              <a:rPr lang="en-US" dirty="0" smtClean="0"/>
              <a:t>What is data mapped to (color, space, marks, </a:t>
            </a:r>
            <a:r>
              <a:rPr lang="en-US" dirty="0" err="1" smtClean="0"/>
              <a:t>etc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Have they used color effectively?</a:t>
            </a:r>
          </a:p>
          <a:p>
            <a:pPr lvl="1"/>
            <a:r>
              <a:rPr lang="en-US" dirty="0" smtClean="0"/>
              <a:t>How are gestalt laws used?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800" y="657343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scimaps.org</a:t>
            </a:r>
            <a:r>
              <a:rPr lang="en-US" sz="1200" dirty="0">
                <a:latin typeface="Helvetica"/>
                <a:cs typeface="Helvetica"/>
              </a:rPr>
              <a:t>/maps/map/finding_research_lit_126/detail</a:t>
            </a:r>
          </a:p>
        </p:txBody>
      </p:sp>
    </p:spTree>
    <p:extLst>
      <p:ext uri="{BB962C8B-B14F-4D97-AF65-F5344CB8AC3E}">
        <p14:creationId xmlns:p14="http://schemas.microsoft.com/office/powerpoint/2010/main" val="2119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Foveal</a:t>
            </a:r>
            <a:r>
              <a:rPr lang="en-US" dirty="0" smtClean="0"/>
              <a:t> vs. Peripheral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2006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Hi-Res </a:t>
            </a:r>
            <a:r>
              <a:rPr lang="en-US" dirty="0"/>
              <a:t>c</a:t>
            </a:r>
            <a:r>
              <a:rPr lang="en-US" dirty="0" smtClean="0"/>
              <a:t>amera only at the center of your eye (fovea)</a:t>
            </a:r>
          </a:p>
          <a:p>
            <a:pPr lvl="1"/>
            <a:r>
              <a:rPr lang="en-US" dirty="0" smtClean="0"/>
              <a:t>You can’t see color in periphery</a:t>
            </a:r>
          </a:p>
          <a:p>
            <a:pPr lvl="1"/>
            <a:r>
              <a:rPr lang="en-US" dirty="0" smtClean="0"/>
              <a:t>But periphery is very sensitive to motion</a:t>
            </a:r>
          </a:p>
          <a:p>
            <a:pPr lvl="1"/>
            <a:r>
              <a:rPr lang="en-US" dirty="0" smtClean="0"/>
              <a:t>Your eyes move a lot - saccades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733800"/>
            <a:ext cx="5765800" cy="21887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048000"/>
            <a:ext cx="2931610" cy="323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558141"/>
            <a:ext cx="2120900" cy="23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9144000" cy="55421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6396335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www.theguardian.com</a:t>
            </a:r>
            <a:r>
              <a:rPr lang="en-US" sz="1200" dirty="0">
                <a:latin typeface="Helvetica"/>
                <a:cs typeface="Helvetica"/>
              </a:rPr>
              <a:t>/society/</a:t>
            </a:r>
            <a:r>
              <a:rPr lang="en-US" sz="1200" dirty="0" err="1">
                <a:latin typeface="Helvetica"/>
                <a:cs typeface="Helvetica"/>
              </a:rPr>
              <a:t>ng</a:t>
            </a:r>
            <a:r>
              <a:rPr lang="en-US" sz="1200" dirty="0">
                <a:latin typeface="Helvetica"/>
                <a:cs typeface="Helvetica"/>
              </a:rPr>
              <a:t>-interactive/2015/</a:t>
            </a:r>
            <a:r>
              <a:rPr lang="en-US" sz="1200" dirty="0" err="1">
                <a:latin typeface="Helvetica"/>
                <a:cs typeface="Helvetica"/>
              </a:rPr>
              <a:t>feb</a:t>
            </a:r>
            <a:r>
              <a:rPr lang="en-US" sz="1200" dirty="0">
                <a:latin typeface="Helvetica"/>
                <a:cs typeface="Helvetica"/>
              </a:rPr>
              <a:t>/05/-</a:t>
            </a:r>
            <a:r>
              <a:rPr lang="en-US" sz="1200" dirty="0" err="1">
                <a:latin typeface="Helvetica"/>
                <a:cs typeface="Helvetica"/>
              </a:rPr>
              <a:t>sp</a:t>
            </a:r>
            <a:r>
              <a:rPr lang="en-US" sz="1200" dirty="0">
                <a:latin typeface="Helvetica"/>
                <a:cs typeface="Helvetica"/>
              </a:rPr>
              <a:t>-watch-how-measles-outbreak-spreads-when-kids-get-vaccinated</a:t>
            </a:r>
          </a:p>
        </p:txBody>
      </p:sp>
    </p:spTree>
    <p:extLst>
      <p:ext uri="{BB962C8B-B14F-4D97-AF65-F5344CB8AC3E}">
        <p14:creationId xmlns:p14="http://schemas.microsoft.com/office/powerpoint/2010/main" val="1057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Queries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How well does a visualization design support likely visual queries of user?</a:t>
            </a:r>
          </a:p>
          <a:p>
            <a:pPr lvl="1"/>
            <a:r>
              <a:rPr lang="en-US" dirty="0" smtClean="0"/>
              <a:t>What tasks does user need to accomplish? As a result what visual queries should a design support?</a:t>
            </a:r>
          </a:p>
          <a:p>
            <a:pPr lvl="1"/>
            <a:endParaRPr lang="en-US" dirty="0"/>
          </a:p>
          <a:p>
            <a:r>
              <a:rPr lang="en-US" dirty="0"/>
              <a:t>What visual queries are easily executed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to map data to colors, marks, space to efficiently service those queries?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9294" r="48333"/>
          <a:stretch/>
        </p:blipFill>
        <p:spPr>
          <a:xfrm>
            <a:off x="685799" y="838200"/>
            <a:ext cx="7832577" cy="5948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Waldo &amp; Visual Distraction</a:t>
            </a:r>
            <a:endParaRPr lang="en-US" dirty="0"/>
          </a:p>
        </p:txBody>
      </p:sp>
      <p:pic>
        <p:nvPicPr>
          <p:cNvPr id="5" name="Picture 4" descr="maps_troy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1" r="48333"/>
          <a:stretch/>
        </p:blipFill>
        <p:spPr>
          <a:xfrm>
            <a:off x="697380" y="838200"/>
            <a:ext cx="783702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6553200" cy="4749800"/>
          </a:xfrm>
        </p:spPr>
        <p:txBody>
          <a:bodyPr/>
          <a:lstStyle/>
          <a:p>
            <a:r>
              <a:rPr lang="en-US" dirty="0" smtClean="0"/>
              <a:t>Automatic processes in V1 &amp; V2 that occur before attention is tuned in</a:t>
            </a:r>
          </a:p>
          <a:p>
            <a:endParaRPr lang="en-US" dirty="0"/>
          </a:p>
          <a:p>
            <a:r>
              <a:rPr lang="en-US" dirty="0" smtClean="0"/>
              <a:t>Pop out effect seen in a single eye fixation (&lt; .10s)</a:t>
            </a:r>
          </a:p>
          <a:p>
            <a:endParaRPr lang="en-US" dirty="0"/>
          </a:p>
          <a:p>
            <a:r>
              <a:rPr lang="en-US" dirty="0" smtClean="0"/>
              <a:t>Enables very quick visual search rather than slow serial searching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219200"/>
            <a:ext cx="2336800" cy="18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3810000" cy="4749800"/>
          </a:xfrm>
        </p:spPr>
        <p:txBody>
          <a:bodyPr/>
          <a:lstStyle/>
          <a:p>
            <a:r>
              <a:rPr lang="en-US" dirty="0" smtClean="0"/>
              <a:t>Distinctness</a:t>
            </a:r>
          </a:p>
          <a:p>
            <a:pPr lvl="1"/>
            <a:r>
              <a:rPr lang="en-US" dirty="0" smtClean="0"/>
              <a:t>Is it different than its environment / context</a:t>
            </a:r>
          </a:p>
          <a:p>
            <a:pPr lvl="1"/>
            <a:r>
              <a:rPr lang="en-US" dirty="0" smtClean="0"/>
              <a:t>Does it contrast</a:t>
            </a:r>
          </a:p>
          <a:p>
            <a:pPr lvl="1"/>
            <a:endParaRPr lang="en-US" dirty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Color, orientation, size, motion, depth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47800"/>
            <a:ext cx="4741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46843</TotalTime>
  <Words>1748</Words>
  <Application>Microsoft Macintosh PowerPoint</Application>
  <PresentationFormat>On-screen Show (4:3)</PresentationFormat>
  <Paragraphs>216</Paragraphs>
  <Slides>36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Attention</vt:lpstr>
      <vt:lpstr>Visual Queries</vt:lpstr>
      <vt:lpstr>Foveal vs. Peripheral Vision</vt:lpstr>
      <vt:lpstr>Motion</vt:lpstr>
      <vt:lpstr>Visual Queries &amp; Design</vt:lpstr>
      <vt:lpstr>Waldo &amp; Visual Distraction</vt:lpstr>
      <vt:lpstr>“Preattentive” Features</vt:lpstr>
      <vt:lpstr>“Preattentive” Features</vt:lpstr>
      <vt:lpstr>“Preattentive” features</vt:lpstr>
      <vt:lpstr>Design Lessons</vt:lpstr>
      <vt:lpstr>Marks and Channels</vt:lpstr>
      <vt:lpstr>Channel Effectiveness</vt:lpstr>
      <vt:lpstr>Encoding for Comparison</vt:lpstr>
      <vt:lpstr>Encoding for Comparison</vt:lpstr>
      <vt:lpstr>Color Vision</vt:lpstr>
      <vt:lpstr>Contrast Sensitivity</vt:lpstr>
      <vt:lpstr>Luminance non-linearity</vt:lpstr>
      <vt:lpstr>Color Context</vt:lpstr>
      <vt:lpstr>Unique Hues</vt:lpstr>
      <vt:lpstr>Design Advice</vt:lpstr>
      <vt:lpstr>Design Advice</vt:lpstr>
      <vt:lpstr>Color Blindness</vt:lpstr>
      <vt:lpstr>Design Implications</vt:lpstr>
      <vt:lpstr>More Design Implications</vt:lpstr>
      <vt:lpstr>Color Ordering</vt:lpstr>
      <vt:lpstr>Choosing Color Schemes</vt:lpstr>
      <vt:lpstr>Gestalt Theory - Similarity</vt:lpstr>
      <vt:lpstr>Gestalt Theory – Proximity</vt:lpstr>
      <vt:lpstr>Gestalt Theory – Enclosure</vt:lpstr>
      <vt:lpstr>Gestalt Theory – Common Fate</vt:lpstr>
      <vt:lpstr>Gestalt Theory - Connectedness</vt:lpstr>
      <vt:lpstr>Gestalt Theory – Figure Ground</vt:lpstr>
      <vt:lpstr>Gestalt Theory – Figure Ground</vt:lpstr>
      <vt:lpstr>Critique / Analysis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435</cp:revision>
  <cp:lastPrinted>2013-12-04T21:25:42Z</cp:lastPrinted>
  <dcterms:created xsi:type="dcterms:W3CDTF">2011-09-25T22:28:55Z</dcterms:created>
  <dcterms:modified xsi:type="dcterms:W3CDTF">2015-09-28T19:09:39Z</dcterms:modified>
</cp:coreProperties>
</file>